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4" r:id="rId4"/>
    <p:sldId id="265" r:id="rId5"/>
    <p:sldId id="266" r:id="rId6"/>
    <p:sldId id="267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6C688-07B3-975A-8D19-748A81267F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3DAD3-DC33-F5AD-B0C6-ECFCBFA3D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2B546-778A-3C75-718F-1EB2788F6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48CDF-FC4E-258B-1FFD-079125C64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33BBF-75C6-856D-4DCA-3E0087CD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3607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309D4-3B20-909D-27E5-0E49888D0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5D384C-87FA-5FDB-77A5-42B0ACB3DC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5AE42-2F7F-728F-A69A-5DBBCD25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79DE8-B0CD-4409-F39D-88720CA8A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17EB0-6DC7-5E86-81B6-34BED8A97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236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B38514-D812-7613-6356-C195525E71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D7A01C-A310-867F-39F8-AC715329C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D1E79-63F4-66E7-DA8B-36C0AB65C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16F585-CCCC-1895-0AB3-249393D96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CC820-DD4E-6CD8-4FE4-942ECD711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514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E123C-08B3-EB2E-7012-769103A02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F5890-820E-7E35-7588-D4F2F58FF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B04C9-9BEE-4DA3-5854-19F2290C8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10C2A-F660-85C5-9C04-BE400F411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13169-4CC9-D651-DB3A-6D44EDE9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504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FB49E-118A-9CD1-F8D4-9D8C91FD6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1C39B-6D5A-2828-81A3-D82BC0848A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CCA03-748F-B8F6-E08A-5A8C8B72D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9A772-CACE-6BA8-4367-5AEE4A7E2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E8FD6-4710-1EBF-6D79-1CD48B5B6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369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831DE-02C5-8AF6-BB03-06C0647C0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77E81-40A9-33EF-369C-D53AE69773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6CDB5-F660-F686-62FC-3A8C9A0AC3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7765-3D7F-1200-8D23-AD268DF1B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515E41-1F50-1A2A-9269-527308620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F980B-91BA-99B4-A9E5-C9461E960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2247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CD954-32DE-7265-1C7C-DE4CFBEAC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8324F-F5D9-4B77-0AAC-DB2681BAB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C1B4FA-F486-91C3-4E02-891DB7CFC1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425A64-1350-B936-1D44-2EAB72E224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9896D7-5C4C-4B77-0F7E-3928E797C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2BF36F-0BAB-425D-A0D4-7C621A397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907E16-C3CB-FC9C-8755-40BEAD864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5691AA-2D89-3A52-BFB1-9D95C8D3B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8862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82577-A814-979C-5106-4CB507327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8F451A-E8BF-8A6E-9291-ED66402FA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CBD129-4C21-0860-664B-E46D8CDC2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F0F746-189E-D161-4480-F9D20CC24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386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D175CE-7BD3-5244-7056-0B9D51F04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E9D803-2484-FC31-DAF1-AB32DE9A5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66E054-6738-45E0-2993-D41E33CEF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18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ED07D-BB62-81EE-D8CC-5477CD7C5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5F56A-B779-2BCE-7ABA-01A9461D6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D2DEAA-091E-B51B-6EED-59480C430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B7C5BD-DD77-C98C-4522-7C1D29E79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7DE98-7145-9993-4C11-D25D38239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345614-9AF6-3565-9815-0AB030FF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798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517F5-5F3E-E9F2-BDA3-608334FB5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D6796E-B868-BEAD-B9D8-0E801F656A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CD67E4-08B9-43EA-FCF8-9204A0C3F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50A7F1-5BF2-7F0F-85F6-A19E33926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B39CB-9BA6-5C8A-5E08-C9A13B4DB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5CEE6-229C-FB88-6343-9DB696771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9523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16D113-6107-99B0-F122-6C69308B9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D72FCC-CEE9-DEFE-20A9-969A2F38B4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2E92D-1BED-8AEB-1779-7BC261E4FE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88129-73BB-4321-8833-19170F52AFCB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69E03-F6FA-FF0E-8F65-97BAC92325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CA7E8-0BD6-BEE4-EB87-09FC799DEA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FCE16-5E98-40FB-A33A-1FA6C863F0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6985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nowy mountains at night">
            <a:extLst>
              <a:ext uri="{FF2B5EF4-FFF2-40B4-BE49-F238E27FC236}">
                <a16:creationId xmlns:a16="http://schemas.microsoft.com/office/drawing/2014/main" id="{0B82883D-3847-196B-DA2E-1DEF40B363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4" y="0"/>
            <a:ext cx="1219155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D8FDD0-4C19-33A6-CF91-8C214807E090}"/>
              </a:ext>
            </a:extLst>
          </p:cNvPr>
          <p:cNvSpPr txBox="1"/>
          <p:nvPr/>
        </p:nvSpPr>
        <p:spPr>
          <a:xfrm flipH="1">
            <a:off x="3164945" y="1376516"/>
            <a:ext cx="5862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SCREENTIME AND HEALTH FACTOR ANALYSIS</a:t>
            </a:r>
            <a:endParaRPr lang="en-IN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FA4FF-376B-DDE1-0462-790DB993CB76}"/>
              </a:ext>
            </a:extLst>
          </p:cNvPr>
          <p:cNvSpPr txBox="1"/>
          <p:nvPr/>
        </p:nvSpPr>
        <p:spPr>
          <a:xfrm>
            <a:off x="9027053" y="5329084"/>
            <a:ext cx="2417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Name = Tanya Singh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Roll no. = 2312res698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439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51538-977A-8A5D-FFC9-D2F79F24F9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bon line texture background">
            <a:extLst>
              <a:ext uri="{FF2B5EF4-FFF2-40B4-BE49-F238E27FC236}">
                <a16:creationId xmlns:a16="http://schemas.microsoft.com/office/drawing/2014/main" id="{0D02CC19-3819-420F-5902-6EDA83FA80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3A06C7-E207-5D43-96F8-A6C316ECB31F}"/>
              </a:ext>
            </a:extLst>
          </p:cNvPr>
          <p:cNvSpPr txBox="1"/>
          <p:nvPr/>
        </p:nvSpPr>
        <p:spPr>
          <a:xfrm flipH="1">
            <a:off x="1160206" y="1376517"/>
            <a:ext cx="7924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📖 Dataset Description</a:t>
            </a:r>
          </a:p>
          <a:p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This dataset captures </a:t>
            </a:r>
            <a:r>
              <a:rPr lang="en-US" sz="2000" b="1" dirty="0">
                <a:solidFill>
                  <a:schemeClr val="bg1"/>
                </a:solidFill>
              </a:rPr>
              <a:t>students’ screen time behavior</a:t>
            </a:r>
            <a:r>
              <a:rPr lang="en-US" sz="2000" dirty="0">
                <a:solidFill>
                  <a:schemeClr val="bg1"/>
                </a:solidFill>
              </a:rPr>
              <a:t> and its </a:t>
            </a:r>
            <a:r>
              <a:rPr lang="en-US" sz="2000" b="1" dirty="0">
                <a:solidFill>
                  <a:schemeClr val="bg1"/>
                </a:solidFill>
              </a:rPr>
              <a:t>impact on health and lifestyle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It includes details such as: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Demographics:</a:t>
            </a:r>
            <a:r>
              <a:rPr lang="en-US" sz="2000" dirty="0">
                <a:solidFill>
                  <a:schemeClr val="bg1"/>
                </a:solidFill>
              </a:rPr>
              <a:t> Age, Gender, Urban/Rural location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Device Usage:</a:t>
            </a:r>
            <a:r>
              <a:rPr lang="en-US" sz="2000" dirty="0">
                <a:solidFill>
                  <a:schemeClr val="bg1"/>
                </a:solidFill>
              </a:rPr>
              <a:t> Primary device used (Smartphone, Laptop, TV, Tablet)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Screen Time:</a:t>
            </a:r>
            <a:r>
              <a:rPr lang="en-US" sz="2000" dirty="0">
                <a:solidFill>
                  <a:schemeClr val="bg1"/>
                </a:solidFill>
              </a:rPr>
              <a:t> Average daily usage (in hours)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Usage Purpose:</a:t>
            </a:r>
            <a:r>
              <a:rPr lang="en-US" sz="2000" dirty="0">
                <a:solidFill>
                  <a:schemeClr val="bg1"/>
                </a:solidFill>
              </a:rPr>
              <a:t> Ratio of educational vs recreational use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Health Impacts:</a:t>
            </a:r>
            <a:r>
              <a:rPr lang="en-US" sz="2000" dirty="0">
                <a:solidFill>
                  <a:schemeClr val="bg1"/>
                </a:solidFill>
              </a:rPr>
              <a:t> Issues like poor sleep, eye strain, anxiety, etc.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Compliance:</a:t>
            </a:r>
            <a:r>
              <a:rPr lang="en-US" sz="2000" dirty="0">
                <a:solidFill>
                  <a:schemeClr val="bg1"/>
                </a:solidFill>
              </a:rPr>
              <a:t> Whether students exceeded recommended screen time limits</a:t>
            </a:r>
          </a:p>
          <a:p>
            <a:endParaRPr lang="en-IN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902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14A02B-DFAA-0222-6C05-785384C87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bon line texture background">
            <a:extLst>
              <a:ext uri="{FF2B5EF4-FFF2-40B4-BE49-F238E27FC236}">
                <a16:creationId xmlns:a16="http://schemas.microsoft.com/office/drawing/2014/main" id="{137057B3-E489-40EC-D25D-76BDB705EAC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E6B1CB-D7F0-392E-F3F1-0170B233FBF5}"/>
              </a:ext>
            </a:extLst>
          </p:cNvPr>
          <p:cNvSpPr txBox="1"/>
          <p:nvPr/>
        </p:nvSpPr>
        <p:spPr>
          <a:xfrm flipH="1">
            <a:off x="1150374" y="456376"/>
            <a:ext cx="9045678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💡 Key Insights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Screen Time Levels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Average daily screen time ≈ </a:t>
            </a:r>
            <a:r>
              <a:rPr lang="en-US" sz="2000" b="1" dirty="0">
                <a:solidFill>
                  <a:schemeClr val="bg1"/>
                </a:solidFill>
              </a:rPr>
              <a:t>4.3 hours/day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b="1" dirty="0">
                <a:solidFill>
                  <a:schemeClr val="bg1"/>
                </a:solidFill>
              </a:rPr>
              <a:t>85% of students exceed</a:t>
            </a:r>
            <a:r>
              <a:rPr lang="en-US" sz="2000" dirty="0">
                <a:solidFill>
                  <a:schemeClr val="bg1"/>
                </a:solidFill>
              </a:rPr>
              <a:t> the recommended screen time limit.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Device Preferences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Smartphones are the </a:t>
            </a:r>
            <a:r>
              <a:rPr lang="en-US" sz="2000" b="1" dirty="0">
                <a:solidFill>
                  <a:schemeClr val="bg1"/>
                </a:solidFill>
              </a:rPr>
              <a:t>most used device (≈47%)</a:t>
            </a:r>
            <a:r>
              <a:rPr lang="en-US" sz="2000" dirty="0">
                <a:solidFill>
                  <a:schemeClr val="bg1"/>
                </a:solidFill>
              </a:rPr>
              <a:t>, followed by laptops and TVs.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Laptop users spend the </a:t>
            </a:r>
            <a:r>
              <a:rPr lang="en-US" sz="2000" b="1" dirty="0">
                <a:solidFill>
                  <a:schemeClr val="bg1"/>
                </a:solidFill>
              </a:rPr>
              <a:t>most hours on screen</a:t>
            </a:r>
            <a:r>
              <a:rPr lang="en-US" sz="2000" dirty="0">
                <a:solidFill>
                  <a:schemeClr val="bg1"/>
                </a:solidFill>
              </a:rPr>
              <a:t> daily.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Demographics &amp; Screen Time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Screen time </a:t>
            </a:r>
            <a:r>
              <a:rPr lang="en-US" sz="2000" b="1" dirty="0">
                <a:solidFill>
                  <a:schemeClr val="bg1"/>
                </a:solidFill>
              </a:rPr>
              <a:t>increases with age</a:t>
            </a:r>
            <a:r>
              <a:rPr lang="en-US" sz="2000" dirty="0">
                <a:solidFill>
                  <a:schemeClr val="bg1"/>
                </a:solidFill>
              </a:rPr>
              <a:t>, especially in older students.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No major difference in screen time between </a:t>
            </a:r>
            <a:r>
              <a:rPr lang="en-US" sz="2000" b="1" dirty="0">
                <a:solidFill>
                  <a:schemeClr val="bg1"/>
                </a:solidFill>
              </a:rPr>
              <a:t>male vs female</a:t>
            </a:r>
            <a:r>
              <a:rPr lang="en-US" sz="2000" dirty="0">
                <a:solidFill>
                  <a:schemeClr val="bg1"/>
                </a:solidFill>
              </a:rPr>
              <a:t> or </a:t>
            </a:r>
            <a:r>
              <a:rPr lang="en-US" sz="2000" b="1" dirty="0">
                <a:solidFill>
                  <a:schemeClr val="bg1"/>
                </a:solidFill>
              </a:rPr>
              <a:t>urban vs rural</a:t>
            </a:r>
            <a:r>
              <a:rPr lang="en-US" sz="2000" dirty="0">
                <a:solidFill>
                  <a:schemeClr val="bg1"/>
                </a:solidFill>
              </a:rPr>
              <a:t> students.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Health Impacts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Around </a:t>
            </a:r>
            <a:r>
              <a:rPr lang="en-US" sz="2000" b="1" dirty="0">
                <a:solidFill>
                  <a:schemeClr val="bg1"/>
                </a:solidFill>
              </a:rPr>
              <a:t>67% reported at least one health issue</a:t>
            </a:r>
            <a:r>
              <a:rPr lang="en-US" sz="2000" dirty="0">
                <a:solidFill>
                  <a:schemeClr val="bg1"/>
                </a:solidFill>
              </a:rPr>
              <a:t> due to screen time.</a:t>
            </a:r>
          </a:p>
          <a:p>
            <a:pPr lvl="1"/>
            <a:r>
              <a:rPr lang="en-US" sz="2000" b="1" dirty="0">
                <a:solidFill>
                  <a:schemeClr val="bg1"/>
                </a:solidFill>
              </a:rPr>
              <a:t>Poor sleep and eye strain</a:t>
            </a:r>
            <a:r>
              <a:rPr lang="en-US" sz="2000" dirty="0">
                <a:solidFill>
                  <a:schemeClr val="bg1"/>
                </a:solidFill>
              </a:rPr>
              <a:t> are the most common problems.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Educational vs Recreational Use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b="1" dirty="0">
                <a:solidFill>
                  <a:schemeClr val="bg1"/>
                </a:solidFill>
              </a:rPr>
              <a:t>Older students</a:t>
            </a:r>
            <a:r>
              <a:rPr lang="en-US" sz="2000" dirty="0">
                <a:solidFill>
                  <a:schemeClr val="bg1"/>
                </a:solidFill>
              </a:rPr>
              <a:t> spend proportionally </a:t>
            </a:r>
            <a:r>
              <a:rPr lang="en-US" sz="2000" b="1" dirty="0">
                <a:solidFill>
                  <a:schemeClr val="bg1"/>
                </a:solidFill>
              </a:rPr>
              <a:t>more time on recreational activities</a:t>
            </a:r>
            <a:r>
              <a:rPr lang="en-US" sz="2000" dirty="0">
                <a:solidFill>
                  <a:schemeClr val="bg1"/>
                </a:solidFill>
              </a:rPr>
              <a:t> than educational ones.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Negative correlation between </a:t>
            </a:r>
            <a:r>
              <a:rPr lang="en-US" sz="2000" b="1" dirty="0">
                <a:solidFill>
                  <a:schemeClr val="bg1"/>
                </a:solidFill>
              </a:rPr>
              <a:t>age and educational/recreational ratio (-0.49)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endParaRPr lang="en-IN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287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11BAB-2414-A5B9-1973-D6F35146D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bon line texture background">
            <a:extLst>
              <a:ext uri="{FF2B5EF4-FFF2-40B4-BE49-F238E27FC236}">
                <a16:creationId xmlns:a16="http://schemas.microsoft.com/office/drawing/2014/main" id="{4271422C-A3DA-0EE3-ED5B-427B97C697D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AE7E48-CC2D-3EFB-564D-EA172D1D4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3889" y="599196"/>
            <a:ext cx="4563112" cy="37914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E0B4A4-D474-D09B-40EB-8E8F163E90FA}"/>
              </a:ext>
            </a:extLst>
          </p:cNvPr>
          <p:cNvSpPr txBox="1"/>
          <p:nvPr/>
        </p:nvSpPr>
        <p:spPr>
          <a:xfrm>
            <a:off x="1160206" y="1376517"/>
            <a:ext cx="43753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It shows how features (Age, Screen Time, Device, Gender, Health Impacts, etc.) relate to each other and to the target </a:t>
            </a:r>
            <a:r>
              <a:rPr lang="en-US" sz="2400" b="1" dirty="0" err="1">
                <a:solidFill>
                  <a:schemeClr val="bg1"/>
                </a:solidFill>
              </a:rPr>
              <a:t>Exceeded_Recommended_Limit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4992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44F2B-060F-E414-18DC-76A638E3A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bon line texture background">
            <a:extLst>
              <a:ext uri="{FF2B5EF4-FFF2-40B4-BE49-F238E27FC236}">
                <a16:creationId xmlns:a16="http://schemas.microsoft.com/office/drawing/2014/main" id="{B2257B2D-16B4-68CC-4AE8-965EA239BE7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F826A1-5E75-AC35-D9E5-F3CE7C347058}"/>
              </a:ext>
            </a:extLst>
          </p:cNvPr>
          <p:cNvSpPr txBox="1"/>
          <p:nvPr/>
        </p:nvSpPr>
        <p:spPr>
          <a:xfrm flipH="1">
            <a:off x="2025446" y="428178"/>
            <a:ext cx="79248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🤖 ML Prediction (Exceeded Screen Time Limit)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A </a:t>
            </a:r>
            <a:r>
              <a:rPr lang="en-US" sz="2000" b="1" dirty="0">
                <a:solidFill>
                  <a:schemeClr val="bg1"/>
                </a:solidFill>
              </a:rPr>
              <a:t>Random Forest Classifier</a:t>
            </a:r>
            <a:r>
              <a:rPr lang="en-US" sz="2000" dirty="0">
                <a:solidFill>
                  <a:schemeClr val="bg1"/>
                </a:solidFill>
              </a:rPr>
              <a:t> was trained to predict whether a student </a:t>
            </a:r>
            <a:r>
              <a:rPr lang="en-US" sz="2000" b="1" dirty="0">
                <a:solidFill>
                  <a:schemeClr val="bg1"/>
                </a:solidFill>
              </a:rPr>
              <a:t>exceeds the recommended screen time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Input Features:</a:t>
            </a:r>
            <a:r>
              <a:rPr lang="en-US" sz="2000" dirty="0">
                <a:solidFill>
                  <a:schemeClr val="bg1"/>
                </a:solidFill>
              </a:rPr>
              <a:t> Age, Gender, Device, Urban/Rural, Screen Time, Educational/Recreational Ratio, Health Impacts.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Model Accuracy:</a:t>
            </a:r>
            <a:r>
              <a:rPr lang="en-US" sz="2000" dirty="0">
                <a:solidFill>
                  <a:schemeClr val="bg1"/>
                </a:solidFill>
              </a:rPr>
              <a:t> High accuracy in classifying students who are at risk of exceeding screen time.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Feature Importance: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b="1" dirty="0">
                <a:solidFill>
                  <a:schemeClr val="bg1"/>
                </a:solidFill>
              </a:rPr>
              <a:t>Avg Daily Screen Time</a:t>
            </a:r>
            <a:r>
              <a:rPr lang="en-US" sz="2000" dirty="0">
                <a:solidFill>
                  <a:schemeClr val="bg1"/>
                </a:solidFill>
              </a:rPr>
              <a:t> was the strongest predictor.</a:t>
            </a:r>
          </a:p>
          <a:p>
            <a:pPr lvl="1"/>
            <a:r>
              <a:rPr lang="en-US" sz="2000" b="1" dirty="0">
                <a:solidFill>
                  <a:schemeClr val="bg1"/>
                </a:solidFill>
              </a:rPr>
              <a:t>Health Impacts</a:t>
            </a:r>
            <a:r>
              <a:rPr lang="en-US" sz="2000" dirty="0">
                <a:solidFill>
                  <a:schemeClr val="bg1"/>
                </a:solidFill>
              </a:rPr>
              <a:t> and </a:t>
            </a:r>
            <a:r>
              <a:rPr lang="en-US" sz="2000" b="1" dirty="0">
                <a:solidFill>
                  <a:schemeClr val="bg1"/>
                </a:solidFill>
              </a:rPr>
              <a:t>Primary Device</a:t>
            </a:r>
            <a:r>
              <a:rPr lang="en-US" sz="2000" dirty="0">
                <a:solidFill>
                  <a:schemeClr val="bg1"/>
                </a:solidFill>
              </a:rPr>
              <a:t> also played key roles.</a:t>
            </a:r>
          </a:p>
          <a:p>
            <a:pPr lvl="1"/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This predictive model can help in </a:t>
            </a:r>
            <a:r>
              <a:rPr lang="en-US" sz="2000" b="1" dirty="0">
                <a:solidFill>
                  <a:schemeClr val="bg1"/>
                </a:solidFill>
              </a:rPr>
              <a:t>early identification of at-risk students</a:t>
            </a:r>
            <a:r>
              <a:rPr lang="en-US" sz="2000" dirty="0">
                <a:solidFill>
                  <a:schemeClr val="bg1"/>
                </a:solidFill>
              </a:rPr>
              <a:t>, enabling </a:t>
            </a:r>
            <a:r>
              <a:rPr lang="en-US" sz="2000" b="1" dirty="0">
                <a:solidFill>
                  <a:schemeClr val="bg1"/>
                </a:solidFill>
              </a:rPr>
              <a:t>targeted interventions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endParaRPr lang="en-IN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359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F7219-33A4-71CC-B72A-8138BD786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bon line texture background">
            <a:extLst>
              <a:ext uri="{FF2B5EF4-FFF2-40B4-BE49-F238E27FC236}">
                <a16:creationId xmlns:a16="http://schemas.microsoft.com/office/drawing/2014/main" id="{DC21A8B6-794A-EB47-20F0-AF3B02366BB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67EDC-3DE6-508D-7E32-ABE98D912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13" y="509268"/>
            <a:ext cx="11346425" cy="587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03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1318B-F835-44ED-F995-747A7A1AE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bon line texture background">
            <a:extLst>
              <a:ext uri="{FF2B5EF4-FFF2-40B4-BE49-F238E27FC236}">
                <a16:creationId xmlns:a16="http://schemas.microsoft.com/office/drawing/2014/main" id="{7C3333B6-90D2-C582-A15F-9B243843A3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198CF6-188F-3201-7A5F-6F089D2F1976}"/>
              </a:ext>
            </a:extLst>
          </p:cNvPr>
          <p:cNvSpPr txBox="1"/>
          <p:nvPr/>
        </p:nvSpPr>
        <p:spPr>
          <a:xfrm flipH="1">
            <a:off x="1253612" y="521110"/>
            <a:ext cx="968477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✅ Conclusion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📱 </a:t>
            </a:r>
            <a:r>
              <a:rPr lang="en-US" sz="2000" b="1" dirty="0">
                <a:solidFill>
                  <a:schemeClr val="bg1"/>
                </a:solidFill>
              </a:rPr>
              <a:t>High Screen Time:</a:t>
            </a:r>
            <a:r>
              <a:rPr lang="en-US" sz="2000" dirty="0">
                <a:solidFill>
                  <a:schemeClr val="bg1"/>
                </a:solidFill>
              </a:rPr>
              <a:t> Majority of students (</a:t>
            </a:r>
            <a:r>
              <a:rPr lang="en-US" sz="2000" b="1" dirty="0">
                <a:solidFill>
                  <a:schemeClr val="bg1"/>
                </a:solidFill>
              </a:rPr>
              <a:t>85%</a:t>
            </a:r>
            <a:r>
              <a:rPr lang="en-US" sz="2000" dirty="0">
                <a:solidFill>
                  <a:schemeClr val="bg1"/>
                </a:solidFill>
              </a:rPr>
              <a:t>) exceed the recommended daily limit.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🩺 </a:t>
            </a:r>
            <a:r>
              <a:rPr lang="en-US" sz="2000" b="1" dirty="0">
                <a:solidFill>
                  <a:schemeClr val="bg1"/>
                </a:solidFill>
              </a:rPr>
              <a:t>Health Concerns:</a:t>
            </a:r>
            <a:r>
              <a:rPr lang="en-US" sz="2000" dirty="0">
                <a:solidFill>
                  <a:schemeClr val="bg1"/>
                </a:solidFill>
              </a:rPr>
              <a:t> Over </a:t>
            </a:r>
            <a:r>
              <a:rPr lang="en-US" sz="2000" b="1" dirty="0">
                <a:solidFill>
                  <a:schemeClr val="bg1"/>
                </a:solidFill>
              </a:rPr>
              <a:t>two-thirds</a:t>
            </a:r>
            <a:r>
              <a:rPr lang="en-US" sz="2000" dirty="0">
                <a:solidFill>
                  <a:schemeClr val="bg1"/>
                </a:solidFill>
              </a:rPr>
              <a:t> face issues like </a:t>
            </a:r>
            <a:r>
              <a:rPr lang="en-US" sz="2000" b="1" dirty="0">
                <a:solidFill>
                  <a:schemeClr val="bg1"/>
                </a:solidFill>
              </a:rPr>
              <a:t>poor sleep, eye strain, and anxiety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🎓 </a:t>
            </a:r>
            <a:r>
              <a:rPr lang="en-US" sz="2000" b="1" dirty="0">
                <a:solidFill>
                  <a:schemeClr val="bg1"/>
                </a:solidFill>
              </a:rPr>
              <a:t>Educational vs Recreational Use:</a:t>
            </a:r>
            <a:r>
              <a:rPr lang="en-US" sz="2000" dirty="0">
                <a:solidFill>
                  <a:schemeClr val="bg1"/>
                </a:solidFill>
              </a:rPr>
              <a:t> Recreational use dominates, especially as students grow older.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🌍 </a:t>
            </a:r>
            <a:r>
              <a:rPr lang="en-US" sz="2000" b="1" dirty="0">
                <a:solidFill>
                  <a:schemeClr val="bg1"/>
                </a:solidFill>
              </a:rPr>
              <a:t>Consistent Across Groups:</a:t>
            </a:r>
            <a:r>
              <a:rPr lang="en-US" sz="2000" dirty="0">
                <a:solidFill>
                  <a:schemeClr val="bg1"/>
                </a:solidFill>
              </a:rPr>
              <a:t> Screen time patterns are similar across </a:t>
            </a:r>
            <a:r>
              <a:rPr lang="en-US" sz="2000" b="1" dirty="0">
                <a:solidFill>
                  <a:schemeClr val="bg1"/>
                </a:solidFill>
              </a:rPr>
              <a:t>gender and location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🤖 </a:t>
            </a:r>
            <a:r>
              <a:rPr lang="en-US" sz="2000" b="1" dirty="0">
                <a:solidFill>
                  <a:schemeClr val="bg1"/>
                </a:solidFill>
              </a:rPr>
              <a:t>ML Insights:</a:t>
            </a:r>
            <a:r>
              <a:rPr lang="en-US" sz="2000" dirty="0">
                <a:solidFill>
                  <a:schemeClr val="bg1"/>
                </a:solidFill>
              </a:rPr>
              <a:t> Predictive modeling highlights </a:t>
            </a:r>
            <a:r>
              <a:rPr lang="en-US" sz="2000" b="1" dirty="0">
                <a:solidFill>
                  <a:schemeClr val="bg1"/>
                </a:solidFill>
              </a:rPr>
              <a:t>screen time, device choice, and health impacts</a:t>
            </a:r>
            <a:r>
              <a:rPr lang="en-US" sz="2000" dirty="0">
                <a:solidFill>
                  <a:schemeClr val="bg1"/>
                </a:solidFill>
              </a:rPr>
              <a:t> as key indicators of exceeding limits.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👉 </a:t>
            </a:r>
            <a:r>
              <a:rPr lang="en-US" sz="2000" b="1" dirty="0">
                <a:solidFill>
                  <a:schemeClr val="bg1"/>
                </a:solidFill>
              </a:rPr>
              <a:t>Takeaway:</a:t>
            </a:r>
            <a:r>
              <a:rPr lang="en-US" sz="2000" dirty="0">
                <a:solidFill>
                  <a:schemeClr val="bg1"/>
                </a:solidFill>
              </a:rPr>
              <a:t> There is a strong need for </a:t>
            </a:r>
            <a:r>
              <a:rPr lang="en-US" sz="2000" b="1" dirty="0">
                <a:solidFill>
                  <a:schemeClr val="bg1"/>
                </a:solidFill>
              </a:rPr>
              <a:t>awareness, balanced digital habits, and preventive measures</a:t>
            </a:r>
            <a:r>
              <a:rPr lang="en-US" sz="2000" dirty="0">
                <a:solidFill>
                  <a:schemeClr val="bg1"/>
                </a:solidFill>
              </a:rPr>
              <a:t> to reduce negative health outcomes among students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endParaRPr lang="en-IN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017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505</Words>
  <Application>Microsoft Office PowerPoint</Application>
  <PresentationFormat>Widescreen</PresentationFormat>
  <Paragraphs>55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Tanya singh</dc:creator>
  <cp:lastModifiedBy>Tanya singh</cp:lastModifiedBy>
  <cp:revision>1</cp:revision>
  <dcterms:created xsi:type="dcterms:W3CDTF">2025-09-10T11:05:16Z</dcterms:created>
  <dcterms:modified xsi:type="dcterms:W3CDTF">2025-09-10T13:04:09Z</dcterms:modified>
</cp:coreProperties>
</file>

<file path=docProps/thumbnail.jpeg>
</file>